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303" r:id="rId3"/>
    <p:sldId id="305" r:id="rId4"/>
    <p:sldId id="306" r:id="rId5"/>
    <p:sldId id="307" r:id="rId6"/>
    <p:sldId id="308" r:id="rId7"/>
    <p:sldId id="304" r:id="rId8"/>
    <p:sldId id="309" r:id="rId9"/>
    <p:sldId id="310" r:id="rId10"/>
    <p:sldId id="302" r:id="rId11"/>
  </p:sldIdLst>
  <p:sldSz cx="10691813" cy="755967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212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212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212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212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212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212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212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212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212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oHPC" id="{5750FD2B-6281-8C42-9D60-37260CA47B6F}">
          <p14:sldIdLst>
            <p14:sldId id="256"/>
            <p14:sldId id="303"/>
            <p14:sldId id="305"/>
            <p14:sldId id="306"/>
            <p14:sldId id="307"/>
            <p14:sldId id="308"/>
            <p14:sldId id="304"/>
            <p14:sldId id="309"/>
            <p14:sldId id="310"/>
            <p14:sldId id="3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B19"/>
    <a:srgbClr val="19317B"/>
    <a:srgbClr val="84C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B09D78C-826D-45B1-8920-0FF9560DB7F7}">
  <a:tblStyle styleId="{5B09D78C-826D-45B1-8920-0FF9560DB7F7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66" autoAdjust="0"/>
    <p:restoredTop sz="95141" autoAdjust="0"/>
  </p:normalViewPr>
  <p:slideViewPr>
    <p:cSldViewPr showGuides="1">
      <p:cViewPr varScale="1">
        <p:scale>
          <a:sx n="91" d="100"/>
          <a:sy n="91" d="100"/>
        </p:scale>
        <p:origin x="1400" y="184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25" d="100"/>
          <a:sy n="125" d="100"/>
        </p:scale>
        <p:origin x="3736" y="1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78BA1-844C-4C2E-8589-B87A0C1555E4}" type="datetimeFigureOut">
              <a:rPr lang="sl-SI" smtClean="0"/>
              <a:t>29. 05. 18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6D600-ED1E-48DD-B2DE-1388276FD4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54829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436483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1390419" rtl="0" eaLnBrk="1" latinLnBrk="0" hangingPunct="1">
      <a:defRPr sz="1825" kern="1200">
        <a:solidFill>
          <a:schemeClr val="tx1"/>
        </a:solidFill>
        <a:latin typeface="+mn-lt"/>
        <a:ea typeface="+mn-ea"/>
        <a:cs typeface="+mn-cs"/>
      </a:defRPr>
    </a:lvl1pPr>
    <a:lvl2pPr marL="695209" algn="l" defTabSz="1390419" rtl="0" eaLnBrk="1" latinLnBrk="0" hangingPunct="1">
      <a:defRPr sz="1825" kern="1200">
        <a:solidFill>
          <a:schemeClr val="tx1"/>
        </a:solidFill>
        <a:latin typeface="+mn-lt"/>
        <a:ea typeface="+mn-ea"/>
        <a:cs typeface="+mn-cs"/>
      </a:defRPr>
    </a:lvl2pPr>
    <a:lvl3pPr marL="1390419" algn="l" defTabSz="1390419" rtl="0" eaLnBrk="1" latinLnBrk="0" hangingPunct="1">
      <a:defRPr sz="1825" kern="1200">
        <a:solidFill>
          <a:schemeClr val="tx1"/>
        </a:solidFill>
        <a:latin typeface="+mn-lt"/>
        <a:ea typeface="+mn-ea"/>
        <a:cs typeface="+mn-cs"/>
      </a:defRPr>
    </a:lvl3pPr>
    <a:lvl4pPr marL="2085626" algn="l" defTabSz="1390419" rtl="0" eaLnBrk="1" latinLnBrk="0" hangingPunct="1">
      <a:defRPr sz="1825" kern="1200">
        <a:solidFill>
          <a:schemeClr val="tx1"/>
        </a:solidFill>
        <a:latin typeface="+mn-lt"/>
        <a:ea typeface="+mn-ea"/>
        <a:cs typeface="+mn-cs"/>
      </a:defRPr>
    </a:lvl4pPr>
    <a:lvl5pPr marL="2780836" algn="l" defTabSz="1390419" rtl="0" eaLnBrk="1" latinLnBrk="0" hangingPunct="1">
      <a:defRPr sz="1825" kern="1200">
        <a:solidFill>
          <a:schemeClr val="tx1"/>
        </a:solidFill>
        <a:latin typeface="+mn-lt"/>
        <a:ea typeface="+mn-ea"/>
        <a:cs typeface="+mn-cs"/>
      </a:defRPr>
    </a:lvl5pPr>
    <a:lvl6pPr marL="3476045" algn="l" defTabSz="1390419" rtl="0" eaLnBrk="1" latinLnBrk="0" hangingPunct="1">
      <a:defRPr sz="1825" kern="1200">
        <a:solidFill>
          <a:schemeClr val="tx1"/>
        </a:solidFill>
        <a:latin typeface="+mn-lt"/>
        <a:ea typeface="+mn-ea"/>
        <a:cs typeface="+mn-cs"/>
      </a:defRPr>
    </a:lvl6pPr>
    <a:lvl7pPr marL="4171253" algn="l" defTabSz="1390419" rtl="0" eaLnBrk="1" latinLnBrk="0" hangingPunct="1">
      <a:defRPr sz="1825" kern="1200">
        <a:solidFill>
          <a:schemeClr val="tx1"/>
        </a:solidFill>
        <a:latin typeface="+mn-lt"/>
        <a:ea typeface="+mn-ea"/>
        <a:cs typeface="+mn-cs"/>
      </a:defRPr>
    </a:lvl7pPr>
    <a:lvl8pPr marL="4866462" algn="l" defTabSz="1390419" rtl="0" eaLnBrk="1" latinLnBrk="0" hangingPunct="1">
      <a:defRPr sz="1825" kern="1200">
        <a:solidFill>
          <a:schemeClr val="tx1"/>
        </a:solidFill>
        <a:latin typeface="+mn-lt"/>
        <a:ea typeface="+mn-ea"/>
        <a:cs typeface="+mn-cs"/>
      </a:defRPr>
    </a:lvl8pPr>
    <a:lvl9pPr marL="5561670" algn="l" defTabSz="1390419" rtl="0" eaLnBrk="1" latinLnBrk="0" hangingPunct="1">
      <a:defRPr sz="182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7236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7948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15"/>
          <p:cNvSpPr txBox="1">
            <a:spLocks noGrp="1"/>
          </p:cNvSpPr>
          <p:nvPr>
            <p:ph type="ctrTitle"/>
          </p:nvPr>
        </p:nvSpPr>
        <p:spPr>
          <a:xfrm>
            <a:off x="462489" y="2615667"/>
            <a:ext cx="6314764" cy="115170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3307">
                <a:solidFill>
                  <a:srgbClr val="1931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buSzPct val="100000"/>
              <a:defRPr sz="3307"/>
            </a:lvl2pPr>
            <a:lvl3pPr lvl="2" rtl="0">
              <a:spcBef>
                <a:spcPts val="0"/>
              </a:spcBef>
              <a:buSzPct val="100000"/>
              <a:defRPr sz="3307"/>
            </a:lvl3pPr>
            <a:lvl4pPr lvl="3" rtl="0">
              <a:spcBef>
                <a:spcPts val="0"/>
              </a:spcBef>
              <a:buSzPct val="100000"/>
              <a:defRPr sz="3307"/>
            </a:lvl4pPr>
            <a:lvl5pPr lvl="4" rtl="0">
              <a:spcBef>
                <a:spcPts val="0"/>
              </a:spcBef>
              <a:buSzPct val="100000"/>
              <a:defRPr sz="3307"/>
            </a:lvl5pPr>
            <a:lvl6pPr lvl="5" rtl="0">
              <a:spcBef>
                <a:spcPts val="0"/>
              </a:spcBef>
              <a:buSzPct val="100000"/>
              <a:defRPr sz="3307"/>
            </a:lvl6pPr>
            <a:lvl7pPr lvl="6" rtl="0">
              <a:spcBef>
                <a:spcPts val="0"/>
              </a:spcBef>
              <a:buSzPct val="100000"/>
              <a:defRPr sz="3307"/>
            </a:lvl7pPr>
            <a:lvl8pPr lvl="7" rtl="0">
              <a:spcBef>
                <a:spcPts val="0"/>
              </a:spcBef>
              <a:buSzPct val="100000"/>
              <a:defRPr sz="3307"/>
            </a:lvl8pPr>
            <a:lvl9pPr lvl="8" rtl="0">
              <a:spcBef>
                <a:spcPts val="0"/>
              </a:spcBef>
              <a:buSzPct val="100000"/>
              <a:defRPr sz="3307"/>
            </a:lvl9pPr>
          </a:lstStyle>
          <a:p>
            <a:endParaRPr dirty="0"/>
          </a:p>
        </p:txBody>
      </p:sp>
      <p:cxnSp>
        <p:nvCxnSpPr>
          <p:cNvPr id="42" name="Straight Connector 41"/>
          <p:cNvCxnSpPr/>
          <p:nvPr userDrawn="1"/>
        </p:nvCxnSpPr>
        <p:spPr>
          <a:xfrm>
            <a:off x="462489" y="4118960"/>
            <a:ext cx="420984" cy="0"/>
          </a:xfrm>
          <a:prstGeom prst="line">
            <a:avLst/>
          </a:prstGeom>
          <a:ln w="12700">
            <a:solidFill>
              <a:srgbClr val="FF6B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hyperlink" Target="http://www.prace-ri.e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448134" y="7023036"/>
            <a:ext cx="687932" cy="53664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6052F6A-383D-4658-9E2E-503D22466366}" type="slidenum">
              <a:rPr lang="en-GB" sz="992" baseline="0" smtClean="0">
                <a:solidFill>
                  <a:srgbClr val="19317B"/>
                </a:solidFill>
              </a:rPr>
              <a:pPr/>
              <a:t>‹#›</a:t>
            </a:fld>
            <a:endParaRPr lang="en-GB" sz="992" baseline="0" dirty="0">
              <a:solidFill>
                <a:srgbClr val="19317B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62490" y="6954857"/>
            <a:ext cx="9766836" cy="0"/>
          </a:xfrm>
          <a:prstGeom prst="line">
            <a:avLst/>
          </a:prstGeom>
          <a:ln w="12700">
            <a:solidFill>
              <a:srgbClr val="FF6B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3">
            <a:hlinkClick r:id="rId4"/>
          </p:cNvPr>
          <p:cNvSpPr txBox="1">
            <a:spLocks/>
          </p:cNvSpPr>
          <p:nvPr userDrawn="1"/>
        </p:nvSpPr>
        <p:spPr>
          <a:xfrm>
            <a:off x="8966371" y="7023036"/>
            <a:ext cx="1262953" cy="53664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GB" sz="992" baseline="0" dirty="0" err="1">
                <a:solidFill>
                  <a:srgbClr val="19317B"/>
                </a:solidFill>
              </a:rPr>
              <a:t>www.prace-ri.eu</a:t>
            </a:r>
            <a:endParaRPr lang="en-GB" sz="992" baseline="0" dirty="0">
              <a:solidFill>
                <a:srgbClr val="19317B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691814" cy="1203895"/>
          </a:xfrm>
          <a:prstGeom prst="rect">
            <a:avLst/>
          </a:prstGeom>
        </p:spPr>
      </p:pic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534592" y="1401123"/>
            <a:ext cx="9622632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dirty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534592" y="3058851"/>
            <a:ext cx="9694732" cy="3601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sl-SI" dirty="0"/>
              <a:t>First level bullets</a:t>
            </a:r>
          </a:p>
          <a:p>
            <a:pPr lvl="1"/>
            <a:r>
              <a:rPr lang="sl-SI" dirty="0"/>
              <a:t>Second level bullets</a:t>
            </a:r>
          </a:p>
          <a:p>
            <a:pPr lvl="2"/>
            <a:r>
              <a:rPr lang="sl-SI" dirty="0"/>
              <a:t>Third level bullets</a:t>
            </a:r>
          </a:p>
          <a:p>
            <a:pPr lvl="3"/>
            <a:r>
              <a:rPr lang="sl-SI" dirty="0"/>
              <a:t>Forth level bullets</a:t>
            </a:r>
          </a:p>
          <a:p>
            <a:pPr lvl="3"/>
            <a:endParaRPr lang="sl-SI" dirty="0"/>
          </a:p>
        </p:txBody>
      </p:sp>
      <p:sp>
        <p:nvSpPr>
          <p:cNvPr id="20" name="Footer Placeholder 4"/>
          <p:cNvSpPr txBox="1">
            <a:spLocks/>
          </p:cNvSpPr>
          <p:nvPr userDrawn="1"/>
        </p:nvSpPr>
        <p:spPr>
          <a:xfrm>
            <a:off x="1488145" y="7023033"/>
            <a:ext cx="7314145" cy="53664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2" baseline="0" dirty="0">
                <a:solidFill>
                  <a:srgbClr val="FF6B19"/>
                </a:solidFill>
              </a:rPr>
              <a:t>Leon Kos: </a:t>
            </a:r>
            <a:r>
              <a:rPr lang="en-US" sz="992" baseline="0" dirty="0">
                <a:solidFill>
                  <a:srgbClr val="19317B"/>
                </a:solidFill>
              </a:rPr>
              <a:t> Big data analysis with </a:t>
            </a:r>
            <a:r>
              <a:rPr lang="en-US" sz="992" baseline="0" dirty="0" err="1">
                <a:solidFill>
                  <a:srgbClr val="19317B"/>
                </a:solidFill>
              </a:rPr>
              <a:t>RHadoop</a:t>
            </a:r>
            <a:r>
              <a:rPr lang="en-US" sz="992" baseline="0" dirty="0">
                <a:solidFill>
                  <a:srgbClr val="19317B"/>
                </a:solidFill>
              </a:rPr>
              <a:t>.</a:t>
            </a:r>
            <a:endParaRPr lang="en-GB" sz="992" baseline="0" dirty="0">
              <a:solidFill>
                <a:srgbClr val="19317B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2205" b="0" i="0" u="none" strike="noStrike" cap="none">
          <a:solidFill>
            <a:srgbClr val="19317B"/>
          </a:solidFill>
          <a:latin typeface="+mn-lt"/>
          <a:ea typeface="Arial" panose="020B0604020202020204" pitchFamily="34" charset="0"/>
          <a:cs typeface="Arial" panose="020B0604020202020204" pitchFamily="34" charset="0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285750" marR="0" lvl="0" indent="-285750" algn="l" rtl="0">
        <a:lnSpc>
          <a:spcPct val="150000"/>
        </a:lnSpc>
        <a:spcBef>
          <a:spcPts val="0"/>
        </a:spcBef>
        <a:spcAft>
          <a:spcPts val="0"/>
        </a:spcAft>
        <a:buClr>
          <a:srgbClr val="FF6B19"/>
        </a:buClr>
        <a:buSzPct val="70000"/>
        <a:buFont typeface="LucidaGrande" charset="0"/>
        <a:buChar char="▶"/>
        <a:defRPr sz="1543" b="0" i="0" u="none" strike="noStrike" cap="none" baseline="0" dirty="0">
          <a:solidFill>
            <a:srgbClr val="19317B"/>
          </a:solidFill>
          <a:latin typeface="+mn-lt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L="742950" marR="0" lvl="1" indent="-285750" algn="l" rtl="0">
        <a:lnSpc>
          <a:spcPct val="150000"/>
        </a:lnSpc>
        <a:spcBef>
          <a:spcPts val="0"/>
        </a:spcBef>
        <a:spcAft>
          <a:spcPts val="0"/>
        </a:spcAft>
        <a:buClr>
          <a:srgbClr val="19317B"/>
        </a:buClr>
        <a:buSzPct val="60000"/>
        <a:buFont typeface="LucidaGrande" charset="0"/>
        <a:buChar char="▶"/>
        <a:defRPr sz="1543" b="0" i="0" u="none" strike="noStrike" cap="none">
          <a:solidFill>
            <a:srgbClr val="19317B"/>
          </a:solidFill>
          <a:latin typeface="Arial"/>
          <a:ea typeface="Arial"/>
          <a:cs typeface="Arial"/>
          <a:sym typeface="Arial"/>
        </a:defRPr>
      </a:lvl2pPr>
      <a:lvl3pPr marL="1200150" marR="0" lvl="2" indent="-285750" algn="l" rtl="0">
        <a:lnSpc>
          <a:spcPct val="150000"/>
        </a:lnSpc>
        <a:spcBef>
          <a:spcPts val="0"/>
        </a:spcBef>
        <a:spcAft>
          <a:spcPts val="0"/>
        </a:spcAft>
        <a:buSzPct val="50000"/>
        <a:buFont typeface="LucidaGrande" charset="0"/>
        <a:buChar char="▶"/>
        <a:defRPr sz="1543" b="0" i="1" u="none" strike="noStrike" cap="none">
          <a:solidFill>
            <a:srgbClr val="19317B"/>
          </a:solidFill>
          <a:latin typeface="Arial"/>
          <a:ea typeface="Arial"/>
          <a:cs typeface="Arial"/>
          <a:sym typeface="Arial"/>
        </a:defRPr>
      </a:lvl3pPr>
      <a:lvl4pPr marL="1657350" marR="0" lvl="3" indent="-285750" algn="l" defTabSz="914400" rtl="0" eaLnBrk="1" fontAlgn="auto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Pct val="40000"/>
        <a:buFont typeface="LucidaGrande" charset="0"/>
        <a:buChar char="▶"/>
        <a:tabLst/>
        <a:defRPr sz="1543" b="0" i="1" u="none" strike="noStrike" cap="none">
          <a:solidFill>
            <a:srgbClr val="19317B"/>
          </a:solidFill>
          <a:latin typeface="Arial"/>
          <a:ea typeface="Arial"/>
          <a:cs typeface="Arial"/>
          <a:sym typeface="Arial"/>
        </a:defRPr>
      </a:lvl4pPr>
      <a:lvl5pPr marL="0" marR="0" lvl="4" indent="0" algn="l" rtl="0">
        <a:lnSpc>
          <a:spcPct val="100000"/>
        </a:lnSpc>
        <a:spcBef>
          <a:spcPts val="0"/>
        </a:spcBef>
        <a:spcAft>
          <a:spcPts val="0"/>
        </a:spcAft>
        <a:buSzPct val="50000"/>
        <a:buFont typeface="LucidaGrande" charset="0"/>
        <a:buNone/>
        <a:defRPr sz="1543" b="0" i="0" u="none" strike="noStrike" cap="none">
          <a:solidFill>
            <a:srgbClr val="19317B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L="285750" marR="0" lvl="6" indent="-285750" algn="l" rtl="0">
        <a:lnSpc>
          <a:spcPct val="100000"/>
        </a:lnSpc>
        <a:spcBef>
          <a:spcPts val="0"/>
        </a:spcBef>
        <a:spcAft>
          <a:spcPts val="0"/>
        </a:spcAft>
        <a:buSzPct val="50000"/>
        <a:buFont typeface="LucidaGrande" charset="0"/>
        <a:buChar char="▶"/>
        <a:defRPr sz="1543" b="0" i="0" u="none" strike="noStrike" cap="none">
          <a:solidFill>
            <a:srgbClr val="19317B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turelearn.com/courses/big-data-r-hadoo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vents.prace-ri.eu/event/as18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apache.org/hadoop/ProjectDescriptio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apache.org/hadoop/DataNode" TargetMode="External"/><Relationship Id="rId2" Type="http://schemas.openxmlformats.org/officeDocument/2006/relationships/hyperlink" Target="https://wiki.apache.org/hadoop/NameNod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localhost:50070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ctrTitle"/>
          </p:nvPr>
        </p:nvSpPr>
        <p:spPr>
          <a:xfrm>
            <a:off x="462488" y="2615667"/>
            <a:ext cx="8987873" cy="1151706"/>
          </a:xfrm>
        </p:spPr>
        <p:txBody>
          <a:bodyPr>
            <a:normAutofit fontScale="90000"/>
          </a:bodyPr>
          <a:lstStyle/>
          <a:p>
            <a:br>
              <a:rPr lang="en-US" sz="3858" dirty="0">
                <a:solidFill>
                  <a:srgbClr val="FF6B19"/>
                </a:solidFill>
              </a:rPr>
            </a:br>
            <a:br>
              <a:rPr lang="en-US" sz="3858" dirty="0">
                <a:solidFill>
                  <a:srgbClr val="FF6B19"/>
                </a:solidFill>
              </a:rPr>
            </a:br>
            <a:br>
              <a:rPr lang="en-US" sz="3858" dirty="0">
                <a:solidFill>
                  <a:srgbClr val="FF6B19"/>
                </a:solidFill>
              </a:rPr>
            </a:br>
            <a:r>
              <a:rPr lang="en-US" sz="3858" dirty="0"/>
              <a:t>Introduction to </a:t>
            </a:r>
            <a:r>
              <a:rPr lang="en-US" sz="3858" dirty="0">
                <a:solidFill>
                  <a:srgbClr val="FF6B19"/>
                </a:solidFill>
              </a:rPr>
              <a:t>Hadoop</a:t>
            </a:r>
            <a:br>
              <a:rPr lang="en-US" sz="3858" dirty="0">
                <a:solidFill>
                  <a:srgbClr val="FF6B19"/>
                </a:solidFill>
              </a:rPr>
            </a:br>
            <a:r>
              <a:rPr lang="en-US" sz="2000" dirty="0"/>
              <a:t>Hands-on Training Workshop </a:t>
            </a:r>
            <a:r>
              <a:rPr lang="en-US" sz="2000" dirty="0">
                <a:solidFill>
                  <a:srgbClr val="FF6B19"/>
                </a:solidFill>
              </a:rPr>
              <a:t>Big data </a:t>
            </a:r>
            <a:r>
              <a:rPr lang="en-US" sz="2000" dirty="0"/>
              <a:t>analysis with </a:t>
            </a:r>
            <a:r>
              <a:rPr lang="en-US" sz="2000" dirty="0" err="1">
                <a:solidFill>
                  <a:srgbClr val="FF6B19"/>
                </a:solidFill>
              </a:rPr>
              <a:t>RHadoop</a:t>
            </a:r>
            <a:r>
              <a:rPr lang="en-US" sz="2000" dirty="0">
                <a:solidFill>
                  <a:srgbClr val="FF6B19"/>
                </a:solidFill>
              </a:rPr>
              <a:t> </a:t>
            </a:r>
            <a:endParaRPr lang="en-US" sz="2000" dirty="0"/>
          </a:p>
        </p:txBody>
      </p:sp>
      <p:sp>
        <p:nvSpPr>
          <p:cNvPr id="27" name="Shape 65"/>
          <p:cNvSpPr txBox="1">
            <a:spLocks/>
          </p:cNvSpPr>
          <p:nvPr/>
        </p:nvSpPr>
        <p:spPr>
          <a:xfrm>
            <a:off x="462489" y="4652969"/>
            <a:ext cx="4325153" cy="446173"/>
          </a:xfrm>
          <a:prstGeom prst="rect">
            <a:avLst/>
          </a:prstGeom>
        </p:spPr>
        <p:txBody>
          <a:bodyPr vert="horz" lIns="100779" tIns="100779" rIns="100779" bIns="100779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600" b="0" i="0" u="none" strike="noStrike" cap="none">
                <a:solidFill>
                  <a:schemeClr val="bg1">
                    <a:lumMod val="50000"/>
                  </a:schemeClr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r>
              <a:rPr lang="sl-SI" sz="1323" i="1" dirty="0">
                <a:solidFill>
                  <a:srgbClr val="19317B"/>
                </a:solidFill>
              </a:rPr>
              <a:t>University of Ljubljana</a:t>
            </a:r>
            <a:endParaRPr lang="en" sz="1323" i="1" dirty="0">
              <a:solidFill>
                <a:srgbClr val="19317B"/>
              </a:solidFill>
            </a:endParaRPr>
          </a:p>
        </p:txBody>
      </p:sp>
      <p:sp>
        <p:nvSpPr>
          <p:cNvPr id="28" name="Shape 65"/>
          <p:cNvSpPr txBox="1">
            <a:spLocks/>
          </p:cNvSpPr>
          <p:nvPr/>
        </p:nvSpPr>
        <p:spPr>
          <a:xfrm>
            <a:off x="462489" y="4335465"/>
            <a:ext cx="7763737" cy="446173"/>
          </a:xfrm>
          <a:prstGeom prst="rect">
            <a:avLst/>
          </a:prstGeom>
        </p:spPr>
        <p:txBody>
          <a:bodyPr vert="horz" lIns="100779" tIns="100779" rIns="100779" bIns="100779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600" b="0" i="0" u="none" strike="noStrike" cap="none">
                <a:solidFill>
                  <a:schemeClr val="bg1">
                    <a:lumMod val="50000"/>
                  </a:schemeClr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r>
              <a:rPr lang="sl-SI" sz="2205" dirty="0">
                <a:solidFill>
                  <a:srgbClr val="19317B"/>
                </a:solidFill>
              </a:rPr>
              <a:t>Leon Kos</a:t>
            </a:r>
            <a:endParaRPr lang="en" sz="2205" dirty="0">
              <a:solidFill>
                <a:srgbClr val="19317B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65786" y="5920615"/>
            <a:ext cx="52886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19317B"/>
                </a:solidFill>
                <a:latin typeface="+mj-lt"/>
              </a:rPr>
              <a:t>European HPC Summit Week 2018 and PRACEdays18 </a:t>
            </a:r>
          </a:p>
          <a:p>
            <a:r>
              <a:rPr lang="en-US" sz="1600" dirty="0">
                <a:solidFill>
                  <a:srgbClr val="19317B"/>
                </a:solidFill>
                <a:latin typeface="+mj-lt"/>
              </a:rPr>
              <a:t>29 May 2018, Ljubljana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2CFD52-69C0-AE41-9CDB-34E926152F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08" t="34073" r="23913"/>
          <a:stretch/>
        </p:blipFill>
        <p:spPr>
          <a:xfrm flipH="1">
            <a:off x="462424" y="5349730"/>
            <a:ext cx="829877" cy="11018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ctrTitle" idx="4294967295"/>
          </p:nvPr>
        </p:nvSpPr>
        <p:spPr>
          <a:xfrm>
            <a:off x="1973802" y="3224212"/>
            <a:ext cx="6744210" cy="874059"/>
          </a:xfrm>
          <a:prstGeom prst="rect">
            <a:avLst/>
          </a:prstGeom>
        </p:spPr>
        <p:txBody>
          <a:bodyPr vert="horz" lIns="100779" tIns="100779" rIns="100779" bIns="100779" rtlCol="0" anchor="b" anchorCtr="0">
            <a:noAutofit/>
          </a:bodyPr>
          <a:lstStyle/>
          <a:p>
            <a:pPr algn="ctr"/>
            <a:r>
              <a:rPr lang="sl-SI" b="1" dirty="0">
                <a:solidFill>
                  <a:srgbClr val="19317B"/>
                </a:solidFill>
              </a:rPr>
              <a:t>THANK YOU </a:t>
            </a:r>
            <a:r>
              <a:rPr lang="sl-SI" dirty="0">
                <a:solidFill>
                  <a:srgbClr val="19317B"/>
                </a:solidFill>
              </a:rPr>
              <a:t>FOR YOUR ATTENTION for PART 1 of Big Data workshop</a:t>
            </a:r>
            <a:endParaRPr lang="en-US" dirty="0">
              <a:solidFill>
                <a:srgbClr val="19317B"/>
              </a:solidFill>
            </a:endParaRPr>
          </a:p>
        </p:txBody>
      </p:sp>
      <p:sp>
        <p:nvSpPr>
          <p:cNvPr id="12" name="Shape 100"/>
          <p:cNvSpPr txBox="1">
            <a:spLocks/>
          </p:cNvSpPr>
          <p:nvPr/>
        </p:nvSpPr>
        <p:spPr>
          <a:xfrm>
            <a:off x="4295292" y="4098269"/>
            <a:ext cx="2101231" cy="568630"/>
          </a:xfrm>
          <a:prstGeom prst="rect">
            <a:avLst/>
          </a:prstGeom>
        </p:spPr>
        <p:txBody>
          <a:bodyPr lIns="100779" tIns="100779" rIns="100779" bIns="10077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543" b="1" dirty="0">
                <a:solidFill>
                  <a:srgbClr val="FF6B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www.prace-ri.eu</a:t>
            </a:r>
            <a:endParaRPr lang="en-GB" sz="1543" b="1" dirty="0">
              <a:solidFill>
                <a:srgbClr val="FF6B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5426" y="1547589"/>
            <a:ext cx="8924238" cy="24801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6B19"/>
                </a:solidFill>
                <a:hlinkClick r:id="rId3"/>
              </a:rPr>
              <a:t>https://www.futurelearn.com/courses/big-data-r-hadoop</a:t>
            </a:r>
            <a:endParaRPr lang="en-US" sz="2400" b="1" dirty="0">
              <a:solidFill>
                <a:srgbClr val="FF6B19"/>
              </a:solidFill>
            </a:endParaRPr>
          </a:p>
          <a:p>
            <a:endParaRPr lang="en-US" dirty="0">
              <a:hlinkClick r:id="rId4"/>
            </a:endParaRPr>
          </a:p>
          <a:p>
            <a:r>
              <a:rPr lang="en-US" dirty="0"/>
              <a:t>PRACE Autumn School 2018 - </a:t>
            </a:r>
            <a:r>
              <a:rPr lang="en-US" dirty="0">
                <a:solidFill>
                  <a:srgbClr val="FF6B19"/>
                </a:solidFill>
              </a:rPr>
              <a:t>HPC for engineering and Life sciences</a:t>
            </a:r>
            <a:endParaRPr lang="en-US" dirty="0">
              <a:solidFill>
                <a:srgbClr val="FF6B19"/>
              </a:solidFill>
              <a:hlinkClick r:id="rId4"/>
            </a:endParaRPr>
          </a:p>
          <a:p>
            <a:r>
              <a:rPr lang="en-US" dirty="0">
                <a:hlinkClick r:id="rId4"/>
              </a:rPr>
              <a:t>https://events.prace-ri.eu/event/as18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400" b="1" dirty="0">
              <a:solidFill>
                <a:srgbClr val="FF6B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863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7726E7-F357-D94D-A3B5-4E330A3499BB}"/>
              </a:ext>
            </a:extLst>
          </p:cNvPr>
          <p:cNvSpPr/>
          <p:nvPr/>
        </p:nvSpPr>
        <p:spPr>
          <a:xfrm>
            <a:off x="1241450" y="2267669"/>
            <a:ext cx="713705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19317B"/>
                </a:solidFill>
                <a:latin typeface="Europa"/>
              </a:rPr>
              <a:t>What is </a:t>
            </a:r>
            <a:r>
              <a:rPr lang="en-US" sz="4000" b="1" dirty="0">
                <a:solidFill>
                  <a:srgbClr val="FF6B19"/>
                </a:solidFill>
                <a:latin typeface="Europa"/>
              </a:rPr>
              <a:t>BIG DATA</a:t>
            </a:r>
            <a:r>
              <a:rPr lang="en-US" sz="4000" b="1" dirty="0">
                <a:solidFill>
                  <a:srgbClr val="19317B"/>
                </a:solidFill>
                <a:latin typeface="Europa"/>
              </a:rPr>
              <a:t>?</a:t>
            </a:r>
          </a:p>
          <a:p>
            <a:r>
              <a:rPr lang="en-US" sz="2400" b="1" dirty="0">
                <a:solidFill>
                  <a:srgbClr val="3A343A"/>
                </a:solidFill>
                <a:latin typeface="Europa"/>
              </a:rPr>
              <a:t>Quintillion bytes of data is produced every day. Traditional data analysis tools are not able to handle such quantities of data.</a:t>
            </a:r>
          </a:p>
          <a:p>
            <a:endParaRPr lang="en-US" sz="2400" b="1" dirty="0">
              <a:solidFill>
                <a:srgbClr val="3A343A"/>
              </a:solidFill>
              <a:latin typeface="Europa"/>
            </a:endParaRPr>
          </a:p>
          <a:p>
            <a:r>
              <a:rPr lang="en-US" sz="2400" b="1" dirty="0">
                <a:solidFill>
                  <a:srgbClr val="3A343A"/>
                </a:solidFill>
                <a:latin typeface="Europa"/>
              </a:rPr>
              <a:t>For tackling “big data” we’ll be using largely adopted Hadoop framework with Map/Reduce methodology.</a:t>
            </a:r>
          </a:p>
        </p:txBody>
      </p:sp>
    </p:spTree>
    <p:extLst>
      <p:ext uri="{BB962C8B-B14F-4D97-AF65-F5344CB8AC3E}">
        <p14:creationId xmlns:p14="http://schemas.microsoft.com/office/powerpoint/2010/main" val="933396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E65929-656D-2343-8253-9E7E8F5C2BB0}"/>
              </a:ext>
            </a:extLst>
          </p:cNvPr>
          <p:cNvSpPr/>
          <p:nvPr/>
        </p:nvSpPr>
        <p:spPr>
          <a:xfrm>
            <a:off x="3329682" y="1259557"/>
            <a:ext cx="38363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3A343A"/>
                </a:solidFill>
                <a:latin typeface="Europa"/>
              </a:rPr>
              <a:t>What is </a:t>
            </a:r>
            <a:r>
              <a:rPr lang="en-US" sz="4000" b="1" dirty="0">
                <a:solidFill>
                  <a:srgbClr val="FF6B19"/>
                </a:solidFill>
                <a:latin typeface="Europa"/>
              </a:rPr>
              <a:t>Hadoop?</a:t>
            </a:r>
            <a:endParaRPr lang="en-US" sz="4000" b="1" dirty="0">
              <a:solidFill>
                <a:srgbClr val="3A343A"/>
              </a:solidFill>
              <a:latin typeface="Europ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22C84B-AE7B-3F4A-8A9F-CA09FCAA91B9}"/>
              </a:ext>
            </a:extLst>
          </p:cNvPr>
          <p:cNvSpPr txBox="1"/>
          <p:nvPr/>
        </p:nvSpPr>
        <p:spPr>
          <a:xfrm>
            <a:off x="1457474" y="2555701"/>
            <a:ext cx="7167347" cy="20582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</a:t>
            </a:r>
            <a:r>
              <a:rPr lang="en-US" dirty="0">
                <a:hlinkClick r:id="rId2"/>
              </a:rPr>
              <a:t>https://wiki.apache.org/hadoop/ProjectDescription</a:t>
            </a:r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Java based software that runs on commodity hardware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Map/Reduce programming paradigm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Distributed filesystem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957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60A4ED-FEE0-634E-A555-8A4D46808652}"/>
              </a:ext>
            </a:extLst>
          </p:cNvPr>
          <p:cNvSpPr/>
          <p:nvPr/>
        </p:nvSpPr>
        <p:spPr>
          <a:xfrm>
            <a:off x="2897634" y="1547589"/>
            <a:ext cx="49263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3A343A"/>
                </a:solidFill>
                <a:latin typeface="Europa"/>
              </a:rPr>
              <a:t>What is Map/</a:t>
            </a:r>
            <a:r>
              <a:rPr lang="en-US" sz="4000" b="1" dirty="0">
                <a:solidFill>
                  <a:srgbClr val="FF6B19"/>
                </a:solidFill>
                <a:latin typeface="Europa"/>
              </a:rPr>
              <a:t>Reduce?</a:t>
            </a:r>
            <a:endParaRPr lang="en-US" sz="4000" b="1" dirty="0">
              <a:solidFill>
                <a:srgbClr val="3A343A"/>
              </a:solidFill>
              <a:latin typeface="Europ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5798C6-0952-2941-839F-BFB563FAA71F}"/>
              </a:ext>
            </a:extLst>
          </p:cNvPr>
          <p:cNvSpPr txBox="1"/>
          <p:nvPr/>
        </p:nvSpPr>
        <p:spPr>
          <a:xfrm>
            <a:off x="1385466" y="2699717"/>
            <a:ext cx="8278228" cy="2385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 the style in which most programs running on Hadoop are written.</a:t>
            </a:r>
          </a:p>
          <a:p>
            <a:endParaRPr lang="en-US" dirty="0"/>
          </a:p>
          <a:p>
            <a:r>
              <a:rPr lang="en-US" dirty="0"/>
              <a:t>In this style, input is broken in tiny pieces which are processed </a:t>
            </a:r>
          </a:p>
          <a:p>
            <a:r>
              <a:rPr lang="en-US" dirty="0"/>
              <a:t>independently (the map part). </a:t>
            </a:r>
          </a:p>
          <a:p>
            <a:endParaRPr lang="en-US" dirty="0"/>
          </a:p>
          <a:p>
            <a:r>
              <a:rPr lang="en-US" dirty="0"/>
              <a:t>The results of these independent processes are then collated </a:t>
            </a:r>
          </a:p>
          <a:p>
            <a:r>
              <a:rPr lang="en-US" dirty="0"/>
              <a:t>into groups and processed as groups (the reduce part). </a:t>
            </a:r>
          </a:p>
        </p:txBody>
      </p:sp>
    </p:spTree>
    <p:extLst>
      <p:ext uri="{BB962C8B-B14F-4D97-AF65-F5344CB8AC3E}">
        <p14:creationId xmlns:p14="http://schemas.microsoft.com/office/powerpoint/2010/main" val="1187123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317A91-07E6-654C-BC3F-A4E844950AC3}"/>
              </a:ext>
            </a:extLst>
          </p:cNvPr>
          <p:cNvSpPr/>
          <p:nvPr/>
        </p:nvSpPr>
        <p:spPr>
          <a:xfrm>
            <a:off x="2897634" y="1547589"/>
            <a:ext cx="32816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3A343A"/>
                </a:solidFill>
                <a:latin typeface="Europa"/>
              </a:rPr>
              <a:t>What is </a:t>
            </a:r>
            <a:r>
              <a:rPr lang="en-US" sz="4000" b="1" dirty="0">
                <a:solidFill>
                  <a:srgbClr val="FF6B19"/>
                </a:solidFill>
                <a:latin typeface="Europa"/>
              </a:rPr>
              <a:t>HDFS?</a:t>
            </a:r>
            <a:endParaRPr lang="en-US" sz="4000" b="1" dirty="0">
              <a:solidFill>
                <a:srgbClr val="3A343A"/>
              </a:solidFill>
              <a:latin typeface="Europ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754C7C-A811-084A-BC93-DC93D857B5DD}"/>
              </a:ext>
            </a:extLst>
          </p:cNvPr>
          <p:cNvSpPr txBox="1"/>
          <p:nvPr/>
        </p:nvSpPr>
        <p:spPr>
          <a:xfrm>
            <a:off x="737394" y="2255475"/>
            <a:ext cx="10145726" cy="50071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stands for Hadoop Distributed File System. </a:t>
            </a:r>
          </a:p>
          <a:p>
            <a:r>
              <a:rPr lang="en-US" dirty="0"/>
              <a:t>This is how input and output files of Hadoop programs are normally stored.</a:t>
            </a:r>
          </a:p>
          <a:p>
            <a:r>
              <a:rPr lang="en-US" dirty="0"/>
              <a:t>The major advantage of HDFS are that it provides very high input </a:t>
            </a:r>
          </a:p>
          <a:p>
            <a:r>
              <a:rPr lang="en-US" dirty="0"/>
              <a:t>and output speeds. This is critical for good performance </a:t>
            </a:r>
          </a:p>
          <a:p>
            <a:r>
              <a:rPr lang="en-US" dirty="0"/>
              <a:t>for highly parallel programs since as the number of processors</a:t>
            </a:r>
          </a:p>
          <a:p>
            <a:r>
              <a:rPr lang="en-US" dirty="0"/>
              <a:t> involved in working on a problem increases, the overall demand for </a:t>
            </a:r>
          </a:p>
          <a:p>
            <a:r>
              <a:rPr lang="en-US" dirty="0"/>
              <a:t>input data increases as does the overall rate that output is produced. </a:t>
            </a:r>
          </a:p>
          <a:p>
            <a:r>
              <a:rPr lang="en-US" dirty="0"/>
              <a:t>HDFS provides very high bandwidth by storing chunks of files scattered </a:t>
            </a:r>
          </a:p>
          <a:p>
            <a:r>
              <a:rPr lang="en-US" dirty="0"/>
              <a:t>throughout the Hadoop cluster. </a:t>
            </a:r>
          </a:p>
          <a:p>
            <a:r>
              <a:rPr lang="en-US" dirty="0"/>
              <a:t>By clever choice of where individual tasks are run and because files </a:t>
            </a:r>
          </a:p>
          <a:p>
            <a:r>
              <a:rPr lang="en-US" dirty="0"/>
              <a:t>are stored in multiple places, tasks are placed near their input data </a:t>
            </a:r>
          </a:p>
          <a:p>
            <a:r>
              <a:rPr lang="en-US" dirty="0"/>
              <a:t>and output data is largely stored where it is created.</a:t>
            </a:r>
          </a:p>
          <a:p>
            <a:r>
              <a:rPr lang="en-US" dirty="0"/>
              <a:t>An HDFS cluster is built from a </a:t>
            </a:r>
            <a:r>
              <a:rPr lang="en-US" dirty="0">
                <a:hlinkClick r:id="rId2"/>
              </a:rPr>
              <a:t>NameNode</a:t>
            </a:r>
            <a:r>
              <a:rPr lang="en-US" dirty="0"/>
              <a:t> and one or more </a:t>
            </a:r>
            <a:r>
              <a:rPr lang="en-US" dirty="0">
                <a:hlinkClick r:id="rId3"/>
              </a:rPr>
              <a:t>DataNode</a:t>
            </a:r>
            <a:r>
              <a:rPr lang="en-US" dirty="0"/>
              <a:t> instances. </a:t>
            </a: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788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827B8A-7E5E-0E43-88E1-23B6C08D7985}"/>
              </a:ext>
            </a:extLst>
          </p:cNvPr>
          <p:cNvSpPr/>
          <p:nvPr/>
        </p:nvSpPr>
        <p:spPr>
          <a:xfrm>
            <a:off x="2897634" y="1547589"/>
            <a:ext cx="33602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3A343A"/>
                </a:solidFill>
                <a:latin typeface="Europa"/>
              </a:rPr>
              <a:t>What is </a:t>
            </a:r>
            <a:r>
              <a:rPr lang="en-US" sz="4000" b="1" dirty="0">
                <a:solidFill>
                  <a:srgbClr val="FF6B19"/>
                </a:solidFill>
                <a:latin typeface="Europa"/>
              </a:rPr>
              <a:t>YARN?</a:t>
            </a:r>
            <a:endParaRPr lang="en-US" sz="4000" b="1" dirty="0">
              <a:solidFill>
                <a:srgbClr val="3A343A"/>
              </a:solidFill>
              <a:latin typeface="Europ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3B1A52-DEB4-4641-AF56-18201400B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434" y="2255475"/>
            <a:ext cx="7223558" cy="445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819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CE321C-8694-FA49-9EDE-A16F39BB3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86" y="2123653"/>
            <a:ext cx="7165273" cy="478341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FFF135D-E462-BB4D-ACF5-591B1F90E7A7}"/>
              </a:ext>
            </a:extLst>
          </p:cNvPr>
          <p:cNvSpPr/>
          <p:nvPr/>
        </p:nvSpPr>
        <p:spPr>
          <a:xfrm>
            <a:off x="953418" y="1259557"/>
            <a:ext cx="86052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3A343A"/>
                </a:solidFill>
                <a:latin typeface="Europa"/>
              </a:rPr>
              <a:t>Starting </a:t>
            </a:r>
            <a:r>
              <a:rPr lang="en-US" sz="4000" b="1" dirty="0">
                <a:solidFill>
                  <a:srgbClr val="FF6B19"/>
                </a:solidFill>
                <a:latin typeface="Europa"/>
              </a:rPr>
              <a:t>Hadoop</a:t>
            </a:r>
            <a:r>
              <a:rPr lang="en-US" sz="4000" b="1" dirty="0">
                <a:solidFill>
                  <a:srgbClr val="3A343A"/>
                </a:solidFill>
                <a:latin typeface="Europa"/>
              </a:rPr>
              <a:t>, R studio and </a:t>
            </a:r>
            <a:r>
              <a:rPr lang="en-US" sz="4000" b="1" dirty="0" err="1">
                <a:solidFill>
                  <a:srgbClr val="3A343A"/>
                </a:solidFill>
                <a:latin typeface="Europa"/>
              </a:rPr>
              <a:t>Rhadoop</a:t>
            </a:r>
            <a:endParaRPr lang="en-US" sz="4000" b="1" dirty="0">
              <a:solidFill>
                <a:srgbClr val="3A343A"/>
              </a:solidFill>
              <a:latin typeface="Europ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AAAD75-E7E6-8043-92D8-67800FAE1A3F}"/>
              </a:ext>
            </a:extLst>
          </p:cNvPr>
          <p:cNvSpPr txBox="1"/>
          <p:nvPr/>
        </p:nvSpPr>
        <p:spPr>
          <a:xfrm>
            <a:off x="8154218" y="2699717"/>
            <a:ext cx="2157963" cy="3368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Virtual machine</a:t>
            </a:r>
          </a:p>
          <a:p>
            <a:r>
              <a:rPr lang="en-US" dirty="0"/>
              <a:t>login</a:t>
            </a:r>
          </a:p>
          <a:p>
            <a:r>
              <a:rPr lang="en-US" dirty="0"/>
              <a:t>Username:</a:t>
            </a:r>
          </a:p>
          <a:p>
            <a:r>
              <a:rPr lang="en-US" dirty="0" err="1"/>
              <a:t>hduser</a:t>
            </a:r>
            <a:endParaRPr lang="en-US" dirty="0"/>
          </a:p>
          <a:p>
            <a:endParaRPr lang="en-US" dirty="0"/>
          </a:p>
          <a:p>
            <a:r>
              <a:rPr lang="en-US" dirty="0"/>
              <a:t>Password:</a:t>
            </a:r>
          </a:p>
          <a:p>
            <a:r>
              <a:rPr lang="en-US" dirty="0"/>
              <a:t>Hadoop</a:t>
            </a:r>
          </a:p>
          <a:p>
            <a:endParaRPr lang="en-US" dirty="0"/>
          </a:p>
          <a:p>
            <a:r>
              <a:rPr lang="en-US" dirty="0"/>
              <a:t>Open terminal</a:t>
            </a:r>
            <a:br>
              <a:rPr lang="en-US" dirty="0"/>
            </a:br>
            <a:r>
              <a:rPr lang="en-US" dirty="0"/>
              <a:t>from the taskbar</a:t>
            </a:r>
          </a:p>
        </p:txBody>
      </p:sp>
    </p:spTree>
    <p:extLst>
      <p:ext uri="{BB962C8B-B14F-4D97-AF65-F5344CB8AC3E}">
        <p14:creationId xmlns:p14="http://schemas.microsoft.com/office/powerpoint/2010/main" val="2971664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2010FF-93EE-2244-ABFC-5651C3BD3E01}"/>
              </a:ext>
            </a:extLst>
          </p:cNvPr>
          <p:cNvSpPr txBox="1"/>
          <p:nvPr/>
        </p:nvSpPr>
        <p:spPr>
          <a:xfrm>
            <a:off x="1889522" y="2051645"/>
            <a:ext cx="7056784" cy="5007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start the Hadoop file system first open the terminal by clicking on the black icon on the bottom left and type</a:t>
            </a:r>
          </a:p>
          <a:p>
            <a:endParaRPr lang="en-US" dirty="0"/>
          </a:p>
          <a:p>
            <a:r>
              <a:rPr lang="en-US" dirty="0">
                <a:latin typeface="Courier" pitchFamily="2" charset="0"/>
              </a:rPr>
              <a:t>$ start-</a:t>
            </a:r>
            <a:r>
              <a:rPr lang="en-US" dirty="0" err="1">
                <a:latin typeface="Courier" pitchFamily="2" charset="0"/>
              </a:rPr>
              <a:t>dfs.sh</a:t>
            </a:r>
            <a:r>
              <a:rPr lang="en-US" dirty="0">
                <a:latin typeface="Courier" pitchFamily="2" charset="0"/>
              </a:rPr>
              <a:t> </a:t>
            </a:r>
          </a:p>
          <a:p>
            <a:r>
              <a:rPr lang="en-US" dirty="0">
                <a:latin typeface="Courier" pitchFamily="2" charset="0"/>
              </a:rPr>
              <a:t>$ start-</a:t>
            </a:r>
            <a:r>
              <a:rPr lang="en-US" dirty="0" err="1">
                <a:latin typeface="Courier" pitchFamily="2" charset="0"/>
              </a:rPr>
              <a:t>yarn.sh</a:t>
            </a:r>
            <a:endParaRPr lang="en-US" dirty="0">
              <a:latin typeface="Courier" pitchFamily="2" charset="0"/>
            </a:endParaRPr>
          </a:p>
          <a:p>
            <a:endParaRPr lang="en-US" dirty="0">
              <a:latin typeface="Courier" pitchFamily="2" charset="0"/>
            </a:endParaRPr>
          </a:p>
          <a:p>
            <a:r>
              <a:rPr lang="en-US" dirty="0"/>
              <a:t>Open Firefox browser and type the following address for </a:t>
            </a:r>
            <a:r>
              <a:rPr lang="en-US" dirty="0" err="1"/>
              <a:t>Namenode</a:t>
            </a:r>
            <a:r>
              <a:rPr lang="en-US" dirty="0"/>
              <a:t> information:</a:t>
            </a:r>
          </a:p>
          <a:p>
            <a:endParaRPr lang="en-US" dirty="0"/>
          </a:p>
          <a:p>
            <a:r>
              <a:rPr lang="en-US" dirty="0">
                <a:latin typeface="Courier" pitchFamily="2" charset="0"/>
                <a:hlinkClick r:id="rId2"/>
              </a:rPr>
              <a:t>http://localhost:50070</a:t>
            </a:r>
            <a:endParaRPr lang="en-US" dirty="0">
              <a:latin typeface="Courier" pitchFamily="2" charset="0"/>
            </a:endParaRPr>
          </a:p>
          <a:p>
            <a:endParaRPr lang="en-US" dirty="0">
              <a:latin typeface="Courier" pitchFamily="2" charset="0"/>
            </a:endParaRPr>
          </a:p>
          <a:p>
            <a:r>
              <a:rPr lang="en-US" dirty="0" err="1"/>
              <a:t>Datanode</a:t>
            </a:r>
            <a:r>
              <a:rPr lang="en-US" dirty="0"/>
              <a:t> information (not really needed to see):</a:t>
            </a:r>
          </a:p>
          <a:p>
            <a:endParaRPr lang="en-US" dirty="0"/>
          </a:p>
          <a:p>
            <a:r>
              <a:rPr lang="en-US" dirty="0">
                <a:latin typeface="Courier" pitchFamily="2" charset="0"/>
                <a:hlinkClick r:id="rId2"/>
              </a:rPr>
              <a:t>http://localhost:50075</a:t>
            </a:r>
            <a:endParaRPr lang="en-US" dirty="0">
              <a:latin typeface="Courier" pitchFamily="2" charset="0"/>
            </a:endParaRPr>
          </a:p>
          <a:p>
            <a:endParaRPr lang="en-US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8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B3DA9E-745E-6841-BD05-08E1D11917B6}"/>
              </a:ext>
            </a:extLst>
          </p:cNvPr>
          <p:cNvSpPr/>
          <p:nvPr/>
        </p:nvSpPr>
        <p:spPr>
          <a:xfrm>
            <a:off x="3617714" y="1043533"/>
            <a:ext cx="28488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19317B"/>
                </a:solidFill>
                <a:latin typeface="Europa"/>
              </a:rPr>
              <a:t>Using</a:t>
            </a:r>
            <a:r>
              <a:rPr lang="en-US" sz="4000" b="1" dirty="0">
                <a:solidFill>
                  <a:srgbClr val="FF6B19"/>
                </a:solidFill>
                <a:latin typeface="Europa"/>
              </a:rPr>
              <a:t> HDFS?</a:t>
            </a:r>
            <a:endParaRPr lang="en-US" sz="4000" b="1" dirty="0">
              <a:solidFill>
                <a:srgbClr val="3A343A"/>
              </a:solidFill>
              <a:latin typeface="Europ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120854-FA44-E047-95C9-413CF8B0BF66}"/>
              </a:ext>
            </a:extLst>
          </p:cNvPr>
          <p:cNvSpPr txBox="1"/>
          <p:nvPr/>
        </p:nvSpPr>
        <p:spPr>
          <a:xfrm>
            <a:off x="1097434" y="1979637"/>
            <a:ext cx="8424936" cy="5007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 </a:t>
            </a:r>
            <a:r>
              <a:rPr lang="en-US" i="1" dirty="0" err="1"/>
              <a:t>hadoop</a:t>
            </a:r>
            <a:r>
              <a:rPr lang="en-US" i="1" dirty="0"/>
              <a:t> file system</a:t>
            </a:r>
            <a:r>
              <a:rPr lang="en-US" dirty="0"/>
              <a:t> is different from the local file system of your machine. In future, whenever you want to work with the </a:t>
            </a:r>
            <a:r>
              <a:rPr lang="en-US" i="1" dirty="0" err="1"/>
              <a:t>hadoop</a:t>
            </a:r>
            <a:r>
              <a:rPr lang="en-US" i="1" dirty="0"/>
              <a:t> file system</a:t>
            </a:r>
            <a:r>
              <a:rPr lang="en-US" dirty="0"/>
              <a:t> you will have to use the command:</a:t>
            </a:r>
          </a:p>
          <a:p>
            <a:r>
              <a:rPr lang="en-US" dirty="0">
                <a:latin typeface="Courier" pitchFamily="2" charset="0"/>
              </a:rPr>
              <a:t>$ </a:t>
            </a:r>
            <a:r>
              <a:rPr lang="en-US" dirty="0" err="1">
                <a:latin typeface="Courier" pitchFamily="2" charset="0"/>
              </a:rPr>
              <a:t>hadoop</a:t>
            </a:r>
            <a:r>
              <a:rPr lang="en-US" dirty="0">
                <a:latin typeface="Courier" pitchFamily="2" charset="0"/>
              </a:rPr>
              <a:t> fs</a:t>
            </a:r>
          </a:p>
          <a:p>
            <a:r>
              <a:rPr lang="en-US" dirty="0">
                <a:latin typeface="Courier" pitchFamily="2" charset="0"/>
              </a:rPr>
              <a:t>$ </a:t>
            </a:r>
            <a:r>
              <a:rPr lang="en-US" dirty="0" err="1">
                <a:latin typeface="Courier" pitchFamily="2" charset="0"/>
              </a:rPr>
              <a:t>hadoop</a:t>
            </a:r>
            <a:r>
              <a:rPr lang="en-US" dirty="0">
                <a:latin typeface="Courier" pitchFamily="2" charset="0"/>
              </a:rPr>
              <a:t> fs -ls /</a:t>
            </a:r>
          </a:p>
          <a:p>
            <a:r>
              <a:rPr lang="en-US" dirty="0"/>
              <a:t>To create a copy file to/from in the </a:t>
            </a:r>
            <a:r>
              <a:rPr lang="en-US" i="1" dirty="0" err="1"/>
              <a:t>hadoop</a:t>
            </a:r>
            <a:r>
              <a:rPr lang="en-US" i="1" dirty="0"/>
              <a:t> file system</a:t>
            </a:r>
            <a:r>
              <a:rPr lang="en-US" dirty="0"/>
              <a:t>, use the following commands:</a:t>
            </a:r>
          </a:p>
          <a:p>
            <a:r>
              <a:rPr lang="en-US" dirty="0">
                <a:latin typeface="Courier" pitchFamily="2" charset="0"/>
              </a:rPr>
              <a:t>$ </a:t>
            </a:r>
            <a:r>
              <a:rPr lang="en-US" dirty="0" err="1">
                <a:latin typeface="Courier" pitchFamily="2" charset="0"/>
              </a:rPr>
              <a:t>hadoop</a:t>
            </a:r>
            <a:r>
              <a:rPr lang="en-US" dirty="0">
                <a:latin typeface="Courier" pitchFamily="2" charset="0"/>
              </a:rPr>
              <a:t> fs -</a:t>
            </a:r>
            <a:r>
              <a:rPr lang="en-US" dirty="0" err="1">
                <a:latin typeface="Courier" pitchFamily="2" charset="0"/>
              </a:rPr>
              <a:t>mkdir</a:t>
            </a:r>
            <a:r>
              <a:rPr lang="en-US" dirty="0">
                <a:latin typeface="Courier" pitchFamily="2" charset="0"/>
              </a:rPr>
              <a:t> examples </a:t>
            </a:r>
          </a:p>
          <a:p>
            <a:r>
              <a:rPr lang="en-US" dirty="0">
                <a:latin typeface="Courier" pitchFamily="2" charset="0"/>
              </a:rPr>
              <a:t>$ </a:t>
            </a:r>
            <a:r>
              <a:rPr lang="en-US" dirty="0" err="1">
                <a:latin typeface="Courier" pitchFamily="2" charset="0"/>
              </a:rPr>
              <a:t>hadoop</a:t>
            </a:r>
            <a:r>
              <a:rPr lang="en-US" dirty="0">
                <a:latin typeface="Courier" pitchFamily="2" charset="0"/>
              </a:rPr>
              <a:t> fs -</a:t>
            </a:r>
            <a:r>
              <a:rPr lang="en-US" dirty="0" err="1">
                <a:latin typeface="Courier" pitchFamily="2" charset="0"/>
              </a:rPr>
              <a:t>copyFromLocal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source_path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destination_path</a:t>
            </a:r>
            <a:r>
              <a:rPr lang="en-US" dirty="0">
                <a:latin typeface="Courier" pitchFamily="2" charset="0"/>
              </a:rPr>
              <a:t> </a:t>
            </a:r>
          </a:p>
          <a:p>
            <a:r>
              <a:rPr lang="en-US" dirty="0"/>
              <a:t>For example, try:</a:t>
            </a:r>
          </a:p>
          <a:p>
            <a:r>
              <a:rPr lang="en-US" dirty="0">
                <a:latin typeface="Courier" pitchFamily="2" charset="0"/>
              </a:rPr>
              <a:t>$ </a:t>
            </a:r>
            <a:r>
              <a:rPr lang="en-US" dirty="0" err="1">
                <a:latin typeface="Courier" pitchFamily="2" charset="0"/>
              </a:rPr>
              <a:t>hadoop</a:t>
            </a:r>
            <a:r>
              <a:rPr lang="en-US" dirty="0">
                <a:latin typeface="Courier" pitchFamily="2" charset="0"/>
              </a:rPr>
              <a:t> fs -</a:t>
            </a:r>
            <a:r>
              <a:rPr lang="en-US" dirty="0" err="1">
                <a:latin typeface="Courier" pitchFamily="2" charset="0"/>
              </a:rPr>
              <a:t>copyFromLocal</a:t>
            </a:r>
            <a:r>
              <a:rPr lang="en-US" dirty="0">
                <a:latin typeface="Courier" pitchFamily="2" charset="0"/>
              </a:rPr>
              <a:t> /home/</a:t>
            </a:r>
            <a:r>
              <a:rPr lang="en-US" dirty="0" err="1">
                <a:latin typeface="Courier" pitchFamily="2" charset="0"/>
              </a:rPr>
              <a:t>hduser</a:t>
            </a:r>
            <a:r>
              <a:rPr lang="en-US" dirty="0">
                <a:latin typeface="Courier" pitchFamily="2" charset="0"/>
              </a:rPr>
              <a:t>/week2/Term_frequencies_sentence-level_lemmatized_utf8.csv 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987275"/>
      </p:ext>
    </p:extLst>
  </p:cSld>
  <p:clrMapOvr>
    <a:masterClrMapping/>
  </p:clrMapOvr>
</p:sld>
</file>

<file path=ppt/theme/theme1.xml><?xml version="1.0" encoding="utf-8"?>
<a:theme xmlns:a="http://schemas.openxmlformats.org/drawingml/2006/main" name="Arvirarg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2329</TotalTime>
  <Words>432</Words>
  <Application>Microsoft Macintosh PowerPoint</Application>
  <PresentationFormat>Custom</PresentationFormat>
  <Paragraphs>77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Courier</vt:lpstr>
      <vt:lpstr>Europa</vt:lpstr>
      <vt:lpstr>LucidaGrande</vt:lpstr>
      <vt:lpstr>Arvirargus template</vt:lpstr>
      <vt:lpstr>   Introduction to Hadoop Hands-on Training Workshop Big data analysis with RHadoop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 for PART 1 of Big Data workshop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miha arvaj</dc:creator>
  <cp:lastModifiedBy>leon.kos@lecad.fs.uni-lj.si</cp:lastModifiedBy>
  <cp:revision>210</cp:revision>
  <cp:lastPrinted>2017-06-22T01:05:10Z</cp:lastPrinted>
  <dcterms:modified xsi:type="dcterms:W3CDTF">2018-05-29T09:57:51Z</dcterms:modified>
</cp:coreProperties>
</file>